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Lato Black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font" Target="fonts/Lato-boldItalic.fntdata"/><Relationship Id="rId25" Type="http://schemas.openxmlformats.org/officeDocument/2006/relationships/font" Target="fonts/Roboto-italic.fntdata"/><Relationship Id="rId7" Type="http://schemas.openxmlformats.org/officeDocument/2006/relationships/slide" Target="slides/slide2.xml"/><Relationship Id="rId33" Type="http://schemas.openxmlformats.org/officeDocument/2006/relationships/font" Target="fonts/Lato-italic.fntdata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8" Type="http://schemas.openxmlformats.org/officeDocument/2006/relationships/customXml" Target="../customXml/item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29" Type="http://schemas.openxmlformats.org/officeDocument/2006/relationships/font" Target="fonts/Nunito-italic.fntdata"/><Relationship Id="rId16" Type="http://schemas.openxmlformats.org/officeDocument/2006/relationships/slide" Target="slides/slide11.xml"/><Relationship Id="rId24" Type="http://schemas.openxmlformats.org/officeDocument/2006/relationships/font" Target="fonts/Roboto-bold.fntdata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32" Type="http://schemas.openxmlformats.org/officeDocument/2006/relationships/font" Target="fonts/Lato-bold.fntdata"/><Relationship Id="rId37" Type="http://schemas.openxmlformats.org/officeDocument/2006/relationships/customXml" Target="../customXml/item1.xml"/><Relationship Id="rId23" Type="http://schemas.openxmlformats.org/officeDocument/2006/relationships/font" Target="fonts/Roboto-regular.fntdata"/><Relationship Id="rId28" Type="http://schemas.openxmlformats.org/officeDocument/2006/relationships/font" Target="fonts/Nunito-bold.fntdata"/><Relationship Id="rId5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36" Type="http://schemas.openxmlformats.org/officeDocument/2006/relationships/font" Target="fonts/LatoBlack-boldItalic.fntdata"/><Relationship Id="rId31" Type="http://schemas.openxmlformats.org/officeDocument/2006/relationships/font" Target="fonts/Lato-regular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7" Type="http://schemas.openxmlformats.org/officeDocument/2006/relationships/font" Target="fonts/Nunito-regular.fntdata"/><Relationship Id="rId30" Type="http://schemas.openxmlformats.org/officeDocument/2006/relationships/font" Target="fonts/Nunito-boldItalic.fntdata"/><Relationship Id="rId35" Type="http://schemas.openxmlformats.org/officeDocument/2006/relationships/font" Target="fonts/LatoBlack-bold.fntdata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3" Type="http://schemas.openxmlformats.org/officeDocument/2006/relationships/presProps" Target="presProps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fd5da0de5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fd5da0de5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fd5da0de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fd5da0de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fd5da0de5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fd5da0de5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fd5da0de5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fd5da0de5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fd5da0de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1fd5da0de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fd5da0de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1fd5da0de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fd5da0de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fd5da0de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fd5da0de5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fd5da0de5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fd5da0d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fd5da0d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fd5da0d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fd5da0d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fd5da0de5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fd5da0de5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fd5da0de5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fd5da0de5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fd5da0de5_3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fd5da0de5_3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fd5da0de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fd5da0de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fd5da0de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fd5da0de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fd5da0d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fd5da0d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44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8.png"/><Relationship Id="rId15" Type="http://schemas.openxmlformats.org/officeDocument/2006/relationships/image" Target="../media/image11.png"/><Relationship Id="rId14" Type="http://schemas.openxmlformats.org/officeDocument/2006/relationships/image" Target="../media/image5.png"/><Relationship Id="rId17" Type="http://schemas.openxmlformats.org/officeDocument/2006/relationships/image" Target="../media/image22.png"/><Relationship Id="rId16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498800" y="1322750"/>
            <a:ext cx="61464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500"/>
              <a:buFont typeface="Arial"/>
              <a:buNone/>
            </a:pPr>
            <a:r>
              <a:rPr lang="fr-CA" sz="2933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Hébergement d’une application web</a:t>
            </a:r>
            <a:endParaRPr sz="2933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500"/>
              <a:buFont typeface="Arial"/>
              <a:buNone/>
            </a:pPr>
            <a:r>
              <a:rPr lang="fr-CA" sz="2933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Et automatisation de test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3038500"/>
            <a:ext cx="53613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fr-CA" sz="1800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Prof. Hansy Ross Salvant</a:t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t/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rPr b="1" lang="fr-CA" sz="1174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Mars - 2023</a:t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t/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13"/>
          <p:cNvSpPr txBox="1"/>
          <p:nvPr>
            <p:ph type="ctrTitle"/>
          </p:nvPr>
        </p:nvSpPr>
        <p:spPr>
          <a:xfrm>
            <a:off x="7352275" y="3564100"/>
            <a:ext cx="19254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Bruno Santana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Cheikhna </a:t>
            </a:r>
            <a:r>
              <a:rPr lang="fr-CA" sz="1420">
                <a:solidFill>
                  <a:srgbClr val="974705"/>
                </a:solidFill>
              </a:rPr>
              <a:t>Wagué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Cheikh Thiam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Kévin Clovel 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Mario Camelo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Paulo Barbosa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>
              <a:solidFill>
                <a:srgbClr val="974705"/>
              </a:solidFill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 b="33071" l="0" r="0" t="32228"/>
          <a:stretch/>
        </p:blipFill>
        <p:spPr>
          <a:xfrm>
            <a:off x="3441463" y="385775"/>
            <a:ext cx="2261075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Rapport d’incidents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225" y="4028550"/>
            <a:ext cx="824400" cy="8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200" y="1843888"/>
            <a:ext cx="3490799" cy="2140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2"/>
          <p:cNvGrpSpPr/>
          <p:nvPr/>
        </p:nvGrpSpPr>
        <p:grpSpPr>
          <a:xfrm>
            <a:off x="3372927" y="1829903"/>
            <a:ext cx="1785739" cy="2371964"/>
            <a:chOff x="5632317" y="1189775"/>
            <a:chExt cx="3305700" cy="3483060"/>
          </a:xfrm>
        </p:grpSpPr>
        <p:sp>
          <p:nvSpPr>
            <p:cNvPr id="264" name="Google Shape;264;p22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BUG 006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22"/>
            <p:cNvSpPr txBox="1"/>
            <p:nvPr/>
          </p:nvSpPr>
          <p:spPr>
            <a:xfrm>
              <a:off x="5745790" y="2057135"/>
              <a:ext cx="3079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Transfert de montant nul (valeur zéro)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Avant: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le message: 'This transfer was held successfully.' a été affiché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Après: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le message d'erreur: 'Your elements is invalid Please try again.' est affiché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22"/>
          <p:cNvGrpSpPr/>
          <p:nvPr/>
        </p:nvGrpSpPr>
        <p:grpSpPr>
          <a:xfrm>
            <a:off x="330350" y="1830049"/>
            <a:ext cx="1916035" cy="2371818"/>
            <a:chOff x="0" y="1189989"/>
            <a:chExt cx="3546900" cy="3482845"/>
          </a:xfrm>
        </p:grpSpPr>
        <p:sp>
          <p:nvSpPr>
            <p:cNvPr id="267" name="Google Shape;267;p22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Rapport d’incidents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2"/>
            <p:cNvSpPr txBox="1"/>
            <p:nvPr/>
          </p:nvSpPr>
          <p:spPr>
            <a:xfrm>
              <a:off x="183358" y="2057135"/>
              <a:ext cx="3068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Méthode de priorisation: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Sévérité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et Priorité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Bogues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détectés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pendant l’utilisation de l’application (cursory)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Reproduction et Résultats attendu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" name="Google Shape;269;p22"/>
          <p:cNvGrpSpPr/>
          <p:nvPr/>
        </p:nvGrpSpPr>
        <p:grpSpPr>
          <a:xfrm>
            <a:off x="1920809" y="1829903"/>
            <a:ext cx="1785739" cy="2371964"/>
            <a:chOff x="2944204" y="1189775"/>
            <a:chExt cx="3305700" cy="3483060"/>
          </a:xfrm>
        </p:grpSpPr>
        <p:sp>
          <p:nvSpPr>
            <p:cNvPr id="270" name="Google Shape;270;p22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BUG 005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22"/>
            <p:cNvSpPr txBox="1"/>
            <p:nvPr/>
          </p:nvSpPr>
          <p:spPr>
            <a:xfrm>
              <a:off x="3019391" y="2057135"/>
              <a:ext cx="2842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Courriel invalides sur le login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Avant: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Rien n'était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affiché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Après: 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Le message d'erreur: 'Your Email is invalid. ' est affiché</a:t>
              </a:r>
              <a:endParaRPr sz="55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50"/>
            </a:p>
          </p:txBody>
        </p:sp>
      </p:grpSp>
      <p:pic>
        <p:nvPicPr>
          <p:cNvPr id="272" name="Google Shape;272;p22"/>
          <p:cNvPicPr preferRelativeResize="0"/>
          <p:nvPr/>
        </p:nvPicPr>
        <p:blipFill rotWithShape="1">
          <a:blip r:embed="rId5">
            <a:alphaModFix/>
          </a:blip>
          <a:srcRect b="33648" l="0" r="0" t="33447"/>
          <a:stretch/>
        </p:blipFill>
        <p:spPr>
          <a:xfrm>
            <a:off x="6353250" y="1525150"/>
            <a:ext cx="1406700" cy="27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/>
          <p:nvPr/>
        </p:nvSpPr>
        <p:spPr>
          <a:xfrm>
            <a:off x="5588525" y="4448975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900"/>
              <a:t>Closed</a:t>
            </a:r>
            <a:endParaRPr sz="900"/>
          </a:p>
        </p:txBody>
      </p:sp>
      <p:sp>
        <p:nvSpPr>
          <p:cNvPr id="274" name="Google Shape;274;p22"/>
          <p:cNvSpPr/>
          <p:nvPr/>
        </p:nvSpPr>
        <p:spPr>
          <a:xfrm>
            <a:off x="5588525" y="4220375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</a:t>
            </a:r>
            <a:r>
              <a:rPr lang="fr-CA" sz="900"/>
              <a:t>Fix Failed</a:t>
            </a:r>
            <a:endParaRPr sz="900"/>
          </a:p>
        </p:txBody>
      </p:sp>
      <p:sp>
        <p:nvSpPr>
          <p:cNvPr id="275" name="Google Shape;275;p22"/>
          <p:cNvSpPr/>
          <p:nvPr/>
        </p:nvSpPr>
        <p:spPr>
          <a:xfrm>
            <a:off x="5627175" y="4277650"/>
            <a:ext cx="97800" cy="104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5627175" y="4513125"/>
            <a:ext cx="97800" cy="10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>
            <a:off x="6522700" y="4451850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900"/>
              <a:t>Open</a:t>
            </a:r>
            <a:endParaRPr sz="900"/>
          </a:p>
        </p:txBody>
      </p:sp>
      <p:sp>
        <p:nvSpPr>
          <p:cNvPr id="278" name="Google Shape;278;p22"/>
          <p:cNvSpPr/>
          <p:nvPr/>
        </p:nvSpPr>
        <p:spPr>
          <a:xfrm>
            <a:off x="6522700" y="4223250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</a:t>
            </a:r>
            <a:r>
              <a:rPr lang="fr-CA" sz="900"/>
              <a:t>In Progress</a:t>
            </a:r>
            <a:endParaRPr sz="900"/>
          </a:p>
        </p:txBody>
      </p:sp>
      <p:sp>
        <p:nvSpPr>
          <p:cNvPr id="279" name="Google Shape;279;p22"/>
          <p:cNvSpPr/>
          <p:nvPr/>
        </p:nvSpPr>
        <p:spPr>
          <a:xfrm>
            <a:off x="6561350" y="4280525"/>
            <a:ext cx="97800" cy="1047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6561350" y="4516000"/>
            <a:ext cx="97800" cy="104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Introduction aux test automatisé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Répétition</a:t>
            </a:r>
            <a:r>
              <a:rPr lang="fr-CA" sz="1600"/>
              <a:t> de test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Plus coûteux en ressources et connaissances </a:t>
            </a:r>
            <a:endParaRPr sz="16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-CA" sz="1600"/>
              <a:t>Éprouver la robustesse des logiciels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Automatisation possible via Java grâce aux WebDriver</a:t>
            </a:r>
            <a:endParaRPr sz="1600"/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875" y="1445825"/>
            <a:ext cx="2058451" cy="16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Outils de Test Automatisation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75" y="2415025"/>
            <a:ext cx="1228800" cy="224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175" y="2646775"/>
            <a:ext cx="2112576" cy="5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681" y="3594775"/>
            <a:ext cx="2168975" cy="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4775" y="2573238"/>
            <a:ext cx="1303625" cy="8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7">
            <a:alphaModFix/>
          </a:blip>
          <a:srcRect b="0" l="0" r="0" t="19897"/>
          <a:stretch/>
        </p:blipFill>
        <p:spPr>
          <a:xfrm>
            <a:off x="6009038" y="3181525"/>
            <a:ext cx="2461024" cy="14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 txBox="1"/>
          <p:nvPr/>
        </p:nvSpPr>
        <p:spPr>
          <a:xfrm>
            <a:off x="6337750" y="2844100"/>
            <a:ext cx="18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PAGE OBJECT MODEL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698625" y="1544300"/>
            <a:ext cx="37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2950" y="199425"/>
            <a:ext cx="2582026" cy="258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4"/>
          <p:cNvSpPr txBox="1"/>
          <p:nvPr>
            <p:ph idx="1" type="body"/>
          </p:nvPr>
        </p:nvSpPr>
        <p:spPr>
          <a:xfrm>
            <a:off x="819150" y="1990725"/>
            <a:ext cx="75057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-CA" sz="1800"/>
              <a:t>Une bonne combinaison?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Test Automatisé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7" name="Google Shape;307;p25"/>
          <p:cNvSpPr txBox="1"/>
          <p:nvPr>
            <p:ph idx="1" type="body"/>
          </p:nvPr>
        </p:nvSpPr>
        <p:spPr>
          <a:xfrm>
            <a:off x="1075600" y="1888175"/>
            <a:ext cx="2624400" cy="1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-CA" sz="2500">
                <a:latin typeface="Lato"/>
                <a:ea typeface="Lato"/>
                <a:cs typeface="Lato"/>
                <a:sym typeface="Lato"/>
              </a:rPr>
              <a:t>Étape par étape du cas de test: </a:t>
            </a:r>
            <a:r>
              <a:rPr b="1" lang="fr-CA" sz="2500">
                <a:latin typeface="Lato"/>
                <a:ea typeface="Lato"/>
                <a:cs typeface="Lato"/>
                <a:sym typeface="Lato"/>
              </a:rPr>
              <a:t>TCE03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175" y="1143000"/>
            <a:ext cx="4608700" cy="368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5"/>
          <p:cNvGrpSpPr/>
          <p:nvPr/>
        </p:nvGrpSpPr>
        <p:grpSpPr>
          <a:xfrm>
            <a:off x="7602775" y="312550"/>
            <a:ext cx="1212140" cy="1216900"/>
            <a:chOff x="8742100" y="332725"/>
            <a:chExt cx="1212140" cy="1216900"/>
          </a:xfrm>
        </p:grpSpPr>
        <p:sp>
          <p:nvSpPr>
            <p:cNvPr id="310" name="Google Shape;310;p25"/>
            <p:cNvSpPr/>
            <p:nvPr/>
          </p:nvSpPr>
          <p:spPr>
            <a:xfrm>
              <a:off x="9013895" y="1064473"/>
              <a:ext cx="618550" cy="221550"/>
            </a:xfrm>
            <a:custGeom>
              <a:rect b="b" l="l" r="r" t="t"/>
              <a:pathLst>
                <a:path extrusionOk="0" h="8862" w="24742">
                  <a:moveTo>
                    <a:pt x="1248" y="1676"/>
                  </a:moveTo>
                  <a:cubicBezTo>
                    <a:pt x="4228" y="382"/>
                    <a:pt x="19113" y="-583"/>
                    <a:pt x="22569" y="431"/>
                  </a:cubicBezTo>
                  <a:cubicBezTo>
                    <a:pt x="26025" y="1445"/>
                    <a:pt x="24963" y="6464"/>
                    <a:pt x="21983" y="7758"/>
                  </a:cubicBezTo>
                  <a:cubicBezTo>
                    <a:pt x="19004" y="9052"/>
                    <a:pt x="8148" y="9211"/>
                    <a:pt x="4692" y="8197"/>
                  </a:cubicBezTo>
                  <a:cubicBezTo>
                    <a:pt x="1236" y="7183"/>
                    <a:pt x="-1731" y="2970"/>
                    <a:pt x="1248" y="167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311" name="Google Shape;31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42100" y="332725"/>
              <a:ext cx="1212140" cy="1216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Site Web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7" name="Google Shape;317;p26"/>
          <p:cNvSpPr txBox="1"/>
          <p:nvPr>
            <p:ph idx="1" type="body"/>
          </p:nvPr>
        </p:nvSpPr>
        <p:spPr>
          <a:xfrm>
            <a:off x="701925" y="2393700"/>
            <a:ext cx="40020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529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CA" sz="2116"/>
              <a:t>Présentation</a:t>
            </a:r>
            <a:endParaRPr sz="2116"/>
          </a:p>
          <a:p>
            <a:pPr indent="-3529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CA" sz="2116"/>
              <a:t>Environnement et </a:t>
            </a:r>
            <a:r>
              <a:rPr lang="fr-CA" sz="2116"/>
              <a:t>hébergement</a:t>
            </a:r>
            <a:r>
              <a:rPr lang="fr-CA" sz="2116"/>
              <a:t> </a:t>
            </a:r>
            <a:endParaRPr sz="2116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200" y="633125"/>
            <a:ext cx="2196198" cy="5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200" y="3390900"/>
            <a:ext cx="2289427" cy="14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625" y="1305007"/>
            <a:ext cx="2550700" cy="1987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Conclusion</a:t>
            </a:r>
            <a:r>
              <a:rPr lang="fr-CA"/>
              <a:t> </a:t>
            </a:r>
            <a:endParaRPr/>
          </a:p>
        </p:txBody>
      </p:sp>
      <p:sp>
        <p:nvSpPr>
          <p:cNvPr id="326" name="Google Shape;326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L’importance des tests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Recommendations</a:t>
            </a:r>
            <a:endParaRPr sz="16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Couverture de test toute l’application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Cypress et BrowserStack (multi navigateur)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New Relic (surveiller les performances)</a:t>
            </a:r>
            <a:endParaRPr sz="1400"/>
          </a:p>
          <a:p>
            <a:pPr indent="-330200" lvl="1" marL="137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CA" sz="1400"/>
              <a:t>Suite de tests de bout en bout (end-to-end)</a:t>
            </a:r>
            <a:endParaRPr sz="1600"/>
          </a:p>
        </p:txBody>
      </p:sp>
      <p:grpSp>
        <p:nvGrpSpPr>
          <p:cNvPr id="327" name="Google Shape;327;p27"/>
          <p:cNvGrpSpPr/>
          <p:nvPr/>
        </p:nvGrpSpPr>
        <p:grpSpPr>
          <a:xfrm>
            <a:off x="4944572" y="201900"/>
            <a:ext cx="4005704" cy="2506712"/>
            <a:chOff x="4944572" y="201900"/>
            <a:chExt cx="4005704" cy="2506712"/>
          </a:xfrm>
        </p:grpSpPr>
        <p:pic>
          <p:nvPicPr>
            <p:cNvPr id="328" name="Google Shape;32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20475" y="201900"/>
              <a:ext cx="3129800" cy="184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27"/>
            <p:cNvSpPr/>
            <p:nvPr/>
          </p:nvSpPr>
          <p:spPr>
            <a:xfrm>
              <a:off x="4944572" y="209362"/>
              <a:ext cx="4003475" cy="2499250"/>
            </a:xfrm>
            <a:custGeom>
              <a:rect b="b" l="l" r="r" t="t"/>
              <a:pathLst>
                <a:path extrusionOk="0" h="99970" w="160139">
                  <a:moveTo>
                    <a:pt x="40334" y="1928"/>
                  </a:moveTo>
                  <a:cubicBezTo>
                    <a:pt x="49802" y="8060"/>
                    <a:pt x="39745" y="44214"/>
                    <a:pt x="57994" y="54025"/>
                  </a:cubicBezTo>
                  <a:cubicBezTo>
                    <a:pt x="76243" y="63836"/>
                    <a:pt x="134864" y="53633"/>
                    <a:pt x="149826" y="60795"/>
                  </a:cubicBezTo>
                  <a:cubicBezTo>
                    <a:pt x="164788" y="67957"/>
                    <a:pt x="162924" y="91259"/>
                    <a:pt x="147766" y="96998"/>
                  </a:cubicBezTo>
                  <a:cubicBezTo>
                    <a:pt x="132608" y="102738"/>
                    <a:pt x="81080" y="99058"/>
                    <a:pt x="58877" y="95232"/>
                  </a:cubicBezTo>
                  <a:cubicBezTo>
                    <a:pt x="36674" y="91406"/>
                    <a:pt x="24162" y="87040"/>
                    <a:pt x="14547" y="74040"/>
                  </a:cubicBezTo>
                  <a:cubicBezTo>
                    <a:pt x="4932" y="61040"/>
                    <a:pt x="-3111" y="29252"/>
                    <a:pt x="1187" y="17233"/>
                  </a:cubicBezTo>
                  <a:cubicBezTo>
                    <a:pt x="5485" y="5214"/>
                    <a:pt x="30866" y="-4204"/>
                    <a:pt x="40334" y="192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330" name="Google Shape;3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300" y="2359275"/>
            <a:ext cx="2576975" cy="25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3866375" y="4188900"/>
            <a:ext cx="45267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latin typeface="Lato Black"/>
                <a:ea typeface="Lato Black"/>
                <a:cs typeface="Lato Black"/>
                <a:sym typeface="Lato Black"/>
              </a:rPr>
              <a:t>Merci de votre attention!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36" name="Google Shape;3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25" y="397675"/>
            <a:ext cx="7642154" cy="3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/>
          <p:nvPr>
            <p:ph type="ctrTitle"/>
          </p:nvPr>
        </p:nvSpPr>
        <p:spPr>
          <a:xfrm>
            <a:off x="1498800" y="1322750"/>
            <a:ext cx="61464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500"/>
              <a:buFont typeface="Arial"/>
              <a:buNone/>
            </a:pPr>
            <a:r>
              <a:rPr lang="fr-CA" sz="2933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Hébergement d’une application web</a:t>
            </a:r>
            <a:endParaRPr sz="2933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500"/>
              <a:buFont typeface="Arial"/>
              <a:buNone/>
            </a:pPr>
            <a:r>
              <a:rPr lang="fr-CA" sz="2933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Et automatisation de test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42" name="Google Shape;342;p29"/>
          <p:cNvSpPr txBox="1"/>
          <p:nvPr>
            <p:ph idx="1" type="subTitle"/>
          </p:nvPr>
        </p:nvSpPr>
        <p:spPr>
          <a:xfrm>
            <a:off x="1891350" y="3038500"/>
            <a:ext cx="53613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fr-CA" sz="1800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Prof. Hansy Ross Salvant</a:t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rPr b="1" lang="fr-CA" sz="1174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Collège Matrix</a:t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rPr b="1" lang="fr-CA" sz="1174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Mars - 2023</a:t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t/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29"/>
          <p:cNvSpPr txBox="1"/>
          <p:nvPr>
            <p:ph type="ctrTitle"/>
          </p:nvPr>
        </p:nvSpPr>
        <p:spPr>
          <a:xfrm>
            <a:off x="7454850" y="3637650"/>
            <a:ext cx="19254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Bruno Santana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Cheikhna </a:t>
            </a:r>
            <a:r>
              <a:rPr lang="fr-CA" sz="1420">
                <a:solidFill>
                  <a:srgbClr val="974705"/>
                </a:solidFill>
              </a:rPr>
              <a:t>Wagué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Cheikh Thiam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Kévin Clovel 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Mario Camelo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Paulo Barbosa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>
              <a:solidFill>
                <a:srgbClr val="974705"/>
              </a:solidFill>
            </a:endParaRPr>
          </a:p>
        </p:txBody>
      </p:sp>
      <p:pic>
        <p:nvPicPr>
          <p:cNvPr id="344" name="Google Shape;344;p29"/>
          <p:cNvPicPr preferRelativeResize="0"/>
          <p:nvPr/>
        </p:nvPicPr>
        <p:blipFill rotWithShape="1">
          <a:blip r:embed="rId3">
            <a:alphaModFix/>
          </a:blip>
          <a:srcRect b="33071" l="0" r="0" t="32228"/>
          <a:stretch/>
        </p:blipFill>
        <p:spPr>
          <a:xfrm>
            <a:off x="3441463" y="385775"/>
            <a:ext cx="2261075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Agenda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533525"/>
            <a:ext cx="75057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Présentatio</a:t>
            </a:r>
            <a:r>
              <a:rPr lang="fr-CA" sz="1600"/>
              <a:t>n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Introduction et objectives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Environnement de développement et test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Modifications et fonctionnement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Cas des tests et rapport d’incidents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Outils de Test Automatisation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Test Automatisé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Présentation du site web et conclusion</a:t>
            </a:r>
            <a:endParaRPr sz="1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Démonstration du projet automatisé</a:t>
            </a:r>
            <a:endParaRPr sz="1600"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576" y="728651"/>
            <a:ext cx="4017175" cy="40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6507950" y="190500"/>
            <a:ext cx="24288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 - Paulo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 Cas de Test - Paulo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 de dev - Bruno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 code/ faire marcher - Cheick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 Test Auto/IDE - Kevin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 Java Code Auto - Mario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Site web - Wague </a:t>
            </a:r>
            <a:b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Conclusion - Wague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Introduction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Cycle</a:t>
            </a:r>
            <a:r>
              <a:rPr lang="fr-CA" sz="1600"/>
              <a:t> de vie et test de logiciels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Application bancaire: Easybank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Planification et documentation</a:t>
            </a:r>
            <a:endParaRPr sz="1600"/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b="23483" l="0" r="0" t="14504"/>
          <a:stretch/>
        </p:blipFill>
        <p:spPr>
          <a:xfrm>
            <a:off x="3671900" y="3845725"/>
            <a:ext cx="5250652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160" y="226200"/>
            <a:ext cx="4829391" cy="36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Objectives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742950" y="1838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M</a:t>
            </a:r>
            <a:r>
              <a:rPr lang="fr-CA" sz="1600"/>
              <a:t>ise en marche</a:t>
            </a:r>
            <a:r>
              <a:rPr lang="fr-CA" sz="1600"/>
              <a:t> (Login et Transfert) et h</a:t>
            </a:r>
            <a:r>
              <a:rPr lang="fr-CA" sz="1600"/>
              <a:t>ébergement de l’application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Élaboration</a:t>
            </a:r>
            <a:r>
              <a:rPr lang="fr-CA" sz="1600"/>
              <a:t> des documents (utilisateur et </a:t>
            </a:r>
            <a:r>
              <a:rPr lang="fr-CA" sz="1600"/>
              <a:t>installation</a:t>
            </a:r>
            <a:r>
              <a:rPr lang="fr-CA" sz="1600"/>
              <a:t>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Création des cas de tests, suite de test et rapports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Défis</a:t>
            </a:r>
            <a:endParaRPr sz="16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925" y="2390775"/>
            <a:ext cx="3213126" cy="24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7"/>
          <p:cNvGrpSpPr/>
          <p:nvPr/>
        </p:nvGrpSpPr>
        <p:grpSpPr>
          <a:xfrm>
            <a:off x="6421204" y="1033701"/>
            <a:ext cx="2222053" cy="1848641"/>
            <a:chOff x="4281225" y="1620150"/>
            <a:chExt cx="4437892" cy="3692850"/>
          </a:xfrm>
        </p:grpSpPr>
        <p:pic>
          <p:nvPicPr>
            <p:cNvPr id="160" name="Google Shape;16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8950" y="2148651"/>
              <a:ext cx="1696102" cy="1696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1225" y="2949825"/>
              <a:ext cx="4437892" cy="236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0013" y="1620150"/>
              <a:ext cx="2128926" cy="2128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17"/>
          <p:cNvGrpSpPr/>
          <p:nvPr/>
        </p:nvGrpSpPr>
        <p:grpSpPr>
          <a:xfrm>
            <a:off x="4950379" y="2667481"/>
            <a:ext cx="2083639" cy="1987541"/>
            <a:chOff x="424700" y="1368675"/>
            <a:chExt cx="2761250" cy="2634250"/>
          </a:xfrm>
        </p:grpSpPr>
        <p:pic>
          <p:nvPicPr>
            <p:cNvPr id="164" name="Google Shape;16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73900" y="1368675"/>
              <a:ext cx="1575501" cy="1585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700" y="2494500"/>
              <a:ext cx="1621974" cy="150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47750" y="2649025"/>
              <a:ext cx="1338200" cy="1199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17"/>
          <p:cNvGrpSpPr/>
          <p:nvPr/>
        </p:nvGrpSpPr>
        <p:grpSpPr>
          <a:xfrm>
            <a:off x="3656363" y="1549610"/>
            <a:ext cx="1963714" cy="1936099"/>
            <a:chOff x="2336238" y="2415175"/>
            <a:chExt cx="2379106" cy="2345650"/>
          </a:xfrm>
        </p:grpSpPr>
        <p:pic>
          <p:nvPicPr>
            <p:cNvPr id="168" name="Google Shape;168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36238" y="2415175"/>
              <a:ext cx="1790449" cy="1790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60762" y="2928775"/>
              <a:ext cx="954582" cy="95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50450" y="3414250"/>
              <a:ext cx="1628100" cy="134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17"/>
          <p:cNvGrpSpPr/>
          <p:nvPr/>
        </p:nvGrpSpPr>
        <p:grpSpPr>
          <a:xfrm>
            <a:off x="367450" y="1407487"/>
            <a:ext cx="2339601" cy="1321049"/>
            <a:chOff x="6380075" y="1430975"/>
            <a:chExt cx="2339601" cy="1321049"/>
          </a:xfrm>
        </p:grpSpPr>
        <p:pic>
          <p:nvPicPr>
            <p:cNvPr id="172" name="Google Shape;17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80075" y="1430975"/>
              <a:ext cx="1478485" cy="798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70748" y="1691710"/>
              <a:ext cx="2048928" cy="10603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17"/>
          <p:cNvGrpSpPr/>
          <p:nvPr/>
        </p:nvGrpSpPr>
        <p:grpSpPr>
          <a:xfrm>
            <a:off x="1612439" y="2916437"/>
            <a:ext cx="1602520" cy="1848726"/>
            <a:chOff x="1029100" y="713500"/>
            <a:chExt cx="1478476" cy="1705624"/>
          </a:xfrm>
        </p:grpSpPr>
        <p:pic>
          <p:nvPicPr>
            <p:cNvPr id="175" name="Google Shape;175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029100" y="1826701"/>
              <a:ext cx="564817" cy="592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7"/>
            <p:cNvPicPr preferRelativeResize="0"/>
            <p:nvPr/>
          </p:nvPicPr>
          <p:blipFill rotWithShape="1">
            <a:blip r:embed="rId15">
              <a:alphaModFix/>
            </a:blip>
            <a:srcRect b="-9359" l="10670" r="-10670" t="9360"/>
            <a:stretch/>
          </p:blipFill>
          <p:spPr>
            <a:xfrm>
              <a:off x="1260376" y="713500"/>
              <a:ext cx="1247200" cy="1247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593915" y="1949080"/>
              <a:ext cx="827750" cy="3476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Environnement  de Travaille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179" name="Google Shape;179;p17"/>
          <p:cNvGrpSpPr/>
          <p:nvPr/>
        </p:nvGrpSpPr>
        <p:grpSpPr>
          <a:xfrm>
            <a:off x="5203440" y="1920915"/>
            <a:ext cx="2140241" cy="2469061"/>
            <a:chOff x="1029100" y="713500"/>
            <a:chExt cx="1478476" cy="1705624"/>
          </a:xfrm>
        </p:grpSpPr>
        <p:pic>
          <p:nvPicPr>
            <p:cNvPr id="180" name="Google Shape;180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029100" y="1826701"/>
              <a:ext cx="564817" cy="592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7"/>
            <p:cNvPicPr preferRelativeResize="0"/>
            <p:nvPr/>
          </p:nvPicPr>
          <p:blipFill rotWithShape="1">
            <a:blip r:embed="rId15">
              <a:alphaModFix/>
            </a:blip>
            <a:srcRect b="-9359" l="10670" r="-10670" t="9360"/>
            <a:stretch/>
          </p:blipFill>
          <p:spPr>
            <a:xfrm>
              <a:off x="1260376" y="713500"/>
              <a:ext cx="1247200" cy="1247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593915" y="1949080"/>
              <a:ext cx="827750" cy="347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17"/>
          <p:cNvGrpSpPr/>
          <p:nvPr/>
        </p:nvGrpSpPr>
        <p:grpSpPr>
          <a:xfrm>
            <a:off x="1066685" y="2387889"/>
            <a:ext cx="3050606" cy="1722516"/>
            <a:chOff x="6380075" y="1430975"/>
            <a:chExt cx="2339601" cy="1321049"/>
          </a:xfrm>
        </p:grpSpPr>
        <p:pic>
          <p:nvPicPr>
            <p:cNvPr id="184" name="Google Shape;184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80075" y="1430975"/>
              <a:ext cx="1478485" cy="798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70748" y="1691710"/>
              <a:ext cx="2048928" cy="10603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17"/>
          <p:cNvGrpSpPr/>
          <p:nvPr/>
        </p:nvGrpSpPr>
        <p:grpSpPr>
          <a:xfrm>
            <a:off x="808588" y="1549610"/>
            <a:ext cx="1963714" cy="1936099"/>
            <a:chOff x="2336238" y="2415175"/>
            <a:chExt cx="2379106" cy="2345650"/>
          </a:xfrm>
        </p:grpSpPr>
        <p:pic>
          <p:nvPicPr>
            <p:cNvPr id="187" name="Google Shape;187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36238" y="2415175"/>
              <a:ext cx="1790449" cy="1790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60762" y="2928775"/>
              <a:ext cx="954582" cy="95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50450" y="3414250"/>
              <a:ext cx="1628100" cy="134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17"/>
          <p:cNvGrpSpPr/>
          <p:nvPr/>
        </p:nvGrpSpPr>
        <p:grpSpPr>
          <a:xfrm>
            <a:off x="3461854" y="2402431"/>
            <a:ext cx="2083639" cy="1987541"/>
            <a:chOff x="424700" y="1368675"/>
            <a:chExt cx="2761250" cy="2634250"/>
          </a:xfrm>
        </p:grpSpPr>
        <p:pic>
          <p:nvPicPr>
            <p:cNvPr id="191" name="Google Shape;19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73900" y="1368675"/>
              <a:ext cx="1575501" cy="1585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700" y="2494500"/>
              <a:ext cx="1621974" cy="150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47750" y="2649025"/>
              <a:ext cx="1338200" cy="1199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17"/>
          <p:cNvGrpSpPr/>
          <p:nvPr/>
        </p:nvGrpSpPr>
        <p:grpSpPr>
          <a:xfrm>
            <a:off x="6102804" y="1549601"/>
            <a:ext cx="2222053" cy="1848641"/>
            <a:chOff x="4281225" y="1620150"/>
            <a:chExt cx="4437892" cy="3692850"/>
          </a:xfrm>
        </p:grpSpPr>
        <p:pic>
          <p:nvPicPr>
            <p:cNvPr id="195" name="Google Shape;19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8950" y="2148651"/>
              <a:ext cx="1696102" cy="1696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1225" y="2949825"/>
              <a:ext cx="4437892" cy="236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0013" y="1620150"/>
              <a:ext cx="2128926" cy="2128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0800000">
            <a:off x="7251500" y="3278025"/>
            <a:ext cx="1693775" cy="128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Outils Modernes de développement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04" name="Google Shape;2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475" y="2520450"/>
            <a:ext cx="2379775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800200"/>
            <a:ext cx="2576045" cy="213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8"/>
          <p:cNvGrpSpPr/>
          <p:nvPr/>
        </p:nvGrpSpPr>
        <p:grpSpPr>
          <a:xfrm>
            <a:off x="3999125" y="1727620"/>
            <a:ext cx="2831086" cy="2130597"/>
            <a:chOff x="2272888" y="2079410"/>
            <a:chExt cx="1963714" cy="1477837"/>
          </a:xfrm>
        </p:grpSpPr>
        <p:pic>
          <p:nvPicPr>
            <p:cNvPr id="207" name="Google Shape;20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2888" y="2079410"/>
              <a:ext cx="1477837" cy="1477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48690" y="2503336"/>
              <a:ext cx="787911" cy="7879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450" y="218700"/>
            <a:ext cx="2208399" cy="220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Modifications et fonctionnement</a:t>
            </a:r>
            <a:endParaRPr sz="21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819150" y="1521125"/>
            <a:ext cx="65865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38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5"/>
              <a:buChar char="●"/>
            </a:pPr>
            <a:r>
              <a:rPr lang="fr-CA" sz="1225"/>
              <a:t>Des changements </a:t>
            </a:r>
            <a:r>
              <a:rPr lang="fr-CA" sz="1225"/>
              <a:t>étaient</a:t>
            </a:r>
            <a:r>
              <a:rPr lang="fr-CA" sz="1225"/>
              <a:t> </a:t>
            </a:r>
            <a:r>
              <a:rPr lang="fr-CA" sz="1225"/>
              <a:t>nécessaires</a:t>
            </a:r>
            <a:r>
              <a:rPr lang="fr-CA" sz="1225"/>
              <a:t> pour la marche et le bon fonctionnement de l’application.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25"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4">
            <a:alphaModFix/>
          </a:blip>
          <a:srcRect b="10809" l="1661" r="0" t="0"/>
          <a:stretch/>
        </p:blipFill>
        <p:spPr>
          <a:xfrm>
            <a:off x="777025" y="2509875"/>
            <a:ext cx="3654725" cy="16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5">
            <a:alphaModFix/>
          </a:blip>
          <a:srcRect b="11527" l="1797" r="0" t="0"/>
          <a:stretch/>
        </p:blipFill>
        <p:spPr>
          <a:xfrm>
            <a:off x="4854700" y="2509875"/>
            <a:ext cx="3504549" cy="17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7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Modifications et fonctionnement</a:t>
            </a:r>
            <a:endParaRPr sz="27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" name="Google Shape;223;p20"/>
          <p:cNvSpPr txBox="1"/>
          <p:nvPr>
            <p:ph idx="1" type="body"/>
          </p:nvPr>
        </p:nvSpPr>
        <p:spPr>
          <a:xfrm>
            <a:off x="819150" y="1625450"/>
            <a:ext cx="7505700" cy="15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-CA"/>
              <a:t>Changement du code source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-CA"/>
              <a:t>Changement du SQL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-CA"/>
              <a:t>Changement du concept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-CA"/>
              <a:t>Désactiver le module email.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-CA"/>
              <a:t>Afficher sur l'écran.</a:t>
            </a:r>
            <a:endParaRPr/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200" y="248600"/>
            <a:ext cx="1662250" cy="16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4">
            <a:alphaModFix/>
          </a:blip>
          <a:srcRect b="0" l="0" r="28377" t="0"/>
          <a:stretch/>
        </p:blipFill>
        <p:spPr>
          <a:xfrm>
            <a:off x="1086975" y="2941575"/>
            <a:ext cx="2557751" cy="17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 rotWithShape="1">
          <a:blip r:embed="rId5">
            <a:alphaModFix/>
          </a:blip>
          <a:srcRect b="0" l="0" r="28724" t="0"/>
          <a:stretch/>
        </p:blipFill>
        <p:spPr>
          <a:xfrm>
            <a:off x="3847850" y="1910850"/>
            <a:ext cx="3682626" cy="19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/>
          <p:nvPr/>
        </p:nvSpPr>
        <p:spPr>
          <a:xfrm>
            <a:off x="5796750" y="4485050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</a:t>
            </a:r>
            <a:r>
              <a:rPr lang="fr-CA" sz="900"/>
              <a:t>Status Pass</a:t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5796750" y="4256450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</a:t>
            </a:r>
            <a:r>
              <a:rPr lang="fr-CA" sz="900"/>
              <a:t>Status Fail</a:t>
            </a:r>
            <a:endParaRPr sz="900"/>
          </a:p>
        </p:txBody>
      </p:sp>
      <p:sp>
        <p:nvSpPr>
          <p:cNvPr id="233" name="Google Shape;233;p21"/>
          <p:cNvSpPr txBox="1"/>
          <p:nvPr>
            <p:ph type="title"/>
          </p:nvPr>
        </p:nvSpPr>
        <p:spPr>
          <a:xfrm>
            <a:off x="7429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Cas de tests et </a:t>
            </a: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régressions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 rotWithShape="1">
          <a:blip r:embed="rId3">
            <a:alphaModFix/>
          </a:blip>
          <a:srcRect b="33648" l="0" r="0" t="33447"/>
          <a:stretch/>
        </p:blipFill>
        <p:spPr>
          <a:xfrm>
            <a:off x="6016425" y="1713650"/>
            <a:ext cx="1406700" cy="27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035" y="2155950"/>
            <a:ext cx="4095488" cy="192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1"/>
          <p:cNvCxnSpPr>
            <a:stCxn id="237" idx="2"/>
            <a:endCxn id="238" idx="1"/>
          </p:cNvCxnSpPr>
          <p:nvPr/>
        </p:nvCxnSpPr>
        <p:spPr>
          <a:xfrm>
            <a:off x="924275" y="3016632"/>
            <a:ext cx="410100" cy="5157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21"/>
          <p:cNvCxnSpPr>
            <a:stCxn id="237" idx="2"/>
            <a:endCxn id="240" idx="1"/>
          </p:cNvCxnSpPr>
          <p:nvPr/>
        </p:nvCxnSpPr>
        <p:spPr>
          <a:xfrm flipH="1" rot="10800000">
            <a:off x="924275" y="2657232"/>
            <a:ext cx="410100" cy="3594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1"/>
          <p:cNvSpPr/>
          <p:nvPr/>
        </p:nvSpPr>
        <p:spPr>
          <a:xfrm rot="-5400000">
            <a:off x="-278875" y="2840082"/>
            <a:ext cx="2053200" cy="353100"/>
          </a:xfrm>
          <a:prstGeom prst="roundRect">
            <a:avLst>
              <a:gd fmla="val 16667" name="adj"/>
            </a:avLst>
          </a:prstGeom>
          <a:solidFill>
            <a:srgbClr val="085631"/>
          </a:solidFill>
          <a:ln cap="flat" cmpd="sng" w="9525">
            <a:solidFill>
              <a:srgbClr val="0856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Easybank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1334427" y="2490587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B7743"/>
          </a:solidFill>
          <a:ln cap="flat" cmpd="sng" w="9525">
            <a:solidFill>
              <a:srgbClr val="0B77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334427" y="3365938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B7743"/>
          </a:solidFill>
          <a:ln cap="flat" cmpd="sng" w="9525">
            <a:solidFill>
              <a:srgbClr val="0B77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Transfert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3051995" y="1781099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Registre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3051995" y="2702085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3051995" y="3136846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Easybank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3051995" y="3988470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Transactions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21"/>
          <p:cNvCxnSpPr>
            <a:stCxn id="240" idx="3"/>
            <a:endCxn id="241" idx="1"/>
          </p:cNvCxnSpPr>
          <p:nvPr/>
        </p:nvCxnSpPr>
        <p:spPr>
          <a:xfrm flipH="1" rot="10800000">
            <a:off x="2693427" y="1947587"/>
            <a:ext cx="358500" cy="709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21"/>
          <p:cNvCxnSpPr>
            <a:stCxn id="240" idx="3"/>
            <a:endCxn id="242" idx="1"/>
          </p:cNvCxnSpPr>
          <p:nvPr/>
        </p:nvCxnSpPr>
        <p:spPr>
          <a:xfrm>
            <a:off x="2693427" y="2657087"/>
            <a:ext cx="358500" cy="211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21"/>
          <p:cNvCxnSpPr>
            <a:stCxn id="243" idx="1"/>
            <a:endCxn id="238" idx="3"/>
          </p:cNvCxnSpPr>
          <p:nvPr/>
        </p:nvCxnSpPr>
        <p:spPr>
          <a:xfrm flipH="1">
            <a:off x="2693495" y="3303346"/>
            <a:ext cx="358500" cy="229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21"/>
          <p:cNvCxnSpPr>
            <a:stCxn id="244" idx="1"/>
            <a:endCxn id="238" idx="3"/>
          </p:cNvCxnSpPr>
          <p:nvPr/>
        </p:nvCxnSpPr>
        <p:spPr>
          <a:xfrm rot="10800000">
            <a:off x="2693495" y="3532470"/>
            <a:ext cx="358500" cy="622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21"/>
          <p:cNvSpPr/>
          <p:nvPr/>
        </p:nvSpPr>
        <p:spPr>
          <a:xfrm>
            <a:off x="3051995" y="2266627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051995" y="3572303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Tous les banques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p21"/>
          <p:cNvCxnSpPr>
            <a:stCxn id="240" idx="3"/>
            <a:endCxn id="249" idx="1"/>
          </p:cNvCxnSpPr>
          <p:nvPr/>
        </p:nvCxnSpPr>
        <p:spPr>
          <a:xfrm flipH="1" rot="10800000">
            <a:off x="2693427" y="2432987"/>
            <a:ext cx="358500" cy="224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21"/>
          <p:cNvCxnSpPr>
            <a:stCxn id="250" idx="1"/>
            <a:endCxn id="238" idx="3"/>
          </p:cNvCxnSpPr>
          <p:nvPr/>
        </p:nvCxnSpPr>
        <p:spPr>
          <a:xfrm rot="10800000">
            <a:off x="2693495" y="3532403"/>
            <a:ext cx="358500" cy="2064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21"/>
          <p:cNvSpPr/>
          <p:nvPr/>
        </p:nvSpPr>
        <p:spPr>
          <a:xfrm>
            <a:off x="5835400" y="4313725"/>
            <a:ext cx="97800" cy="104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5835400" y="4549200"/>
            <a:ext cx="97800" cy="10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807" y="4106850"/>
            <a:ext cx="1341086" cy="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2A0AF4E0B23749BDA87272F71C17A3" ma:contentTypeVersion="2" ma:contentTypeDescription="Create a new document." ma:contentTypeScope="" ma:versionID="e02231cffb4aab11af754e5d25189b84">
  <xsd:schema xmlns:xsd="http://www.w3.org/2001/XMLSchema" xmlns:xs="http://www.w3.org/2001/XMLSchema" xmlns:p="http://schemas.microsoft.com/office/2006/metadata/properties" xmlns:ns2="f15214d8-a859-452f-92b5-ac915ae6bb7e" targetNamespace="http://schemas.microsoft.com/office/2006/metadata/properties" ma:root="true" ma:fieldsID="63feb8d8aee68b5064d5ed754b49721d" ns2:_="">
    <xsd:import namespace="f15214d8-a859-452f-92b5-ac915ae6bb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5214d8-a859-452f-92b5-ac915ae6bb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51E2C0E-66EC-491A-B5F6-5C13895B5497}"/>
</file>

<file path=customXml/itemProps2.xml><?xml version="1.0" encoding="utf-8"?>
<ds:datastoreItem xmlns:ds="http://schemas.openxmlformats.org/officeDocument/2006/customXml" ds:itemID="{48CE9794-92AE-4334-A4A9-486695DF3D33}"/>
</file>

<file path=customXml/itemProps3.xml><?xml version="1.0" encoding="utf-8"?>
<ds:datastoreItem xmlns:ds="http://schemas.openxmlformats.org/officeDocument/2006/customXml" ds:itemID="{A04FEB9D-BE6B-49E9-B204-BF7D6F73E51E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0x010100E72A0AF4E0B23749BDA87272F71C17A3</vt:lpwstr>
  </property>
</Properties>
</file>